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5"/>
  </p:notesMasterIdLst>
  <p:sldIdLst>
    <p:sldId id="256" r:id="rId2"/>
    <p:sldId id="296" r:id="rId3"/>
    <p:sldId id="341" r:id="rId4"/>
    <p:sldId id="312" r:id="rId5"/>
    <p:sldId id="311" r:id="rId6"/>
    <p:sldId id="310" r:id="rId7"/>
    <p:sldId id="309" r:id="rId8"/>
    <p:sldId id="308" r:id="rId9"/>
    <p:sldId id="313" r:id="rId10"/>
    <p:sldId id="342" r:id="rId11"/>
    <p:sldId id="303" r:id="rId12"/>
    <p:sldId id="302" r:id="rId13"/>
    <p:sldId id="299" r:id="rId14"/>
    <p:sldId id="301" r:id="rId15"/>
    <p:sldId id="304" r:id="rId16"/>
    <p:sldId id="306" r:id="rId17"/>
    <p:sldId id="307" r:id="rId18"/>
    <p:sldId id="343" r:id="rId19"/>
    <p:sldId id="315" r:id="rId20"/>
    <p:sldId id="316" r:id="rId21"/>
    <p:sldId id="314" r:id="rId22"/>
    <p:sldId id="317" r:id="rId23"/>
    <p:sldId id="318" r:id="rId24"/>
    <p:sldId id="319" r:id="rId25"/>
    <p:sldId id="320" r:id="rId26"/>
    <p:sldId id="321" r:id="rId27"/>
    <p:sldId id="322" r:id="rId28"/>
    <p:sldId id="324" r:id="rId29"/>
    <p:sldId id="344" r:id="rId30"/>
    <p:sldId id="325" r:id="rId31"/>
    <p:sldId id="326" r:id="rId32"/>
    <p:sldId id="328" r:id="rId33"/>
    <p:sldId id="329" r:id="rId34"/>
    <p:sldId id="331" r:id="rId35"/>
    <p:sldId id="345" r:id="rId36"/>
    <p:sldId id="338" r:id="rId37"/>
    <p:sldId id="337" r:id="rId38"/>
    <p:sldId id="334" r:id="rId39"/>
    <p:sldId id="339" r:id="rId40"/>
    <p:sldId id="335" r:id="rId41"/>
    <p:sldId id="340" r:id="rId42"/>
    <p:sldId id="351" r:id="rId43"/>
    <p:sldId id="346" r:id="rId44"/>
    <p:sldId id="347" r:id="rId45"/>
    <p:sldId id="348" r:id="rId46"/>
    <p:sldId id="349" r:id="rId47"/>
    <p:sldId id="350" r:id="rId48"/>
    <p:sldId id="352" r:id="rId49"/>
    <p:sldId id="353" r:id="rId50"/>
    <p:sldId id="354" r:id="rId51"/>
    <p:sldId id="355" r:id="rId52"/>
    <p:sldId id="363" r:id="rId53"/>
    <p:sldId id="356" r:id="rId54"/>
    <p:sldId id="364" r:id="rId55"/>
    <p:sldId id="365" r:id="rId56"/>
    <p:sldId id="357" r:id="rId57"/>
    <p:sldId id="359" r:id="rId58"/>
    <p:sldId id="367" r:id="rId59"/>
    <p:sldId id="366" r:id="rId60"/>
    <p:sldId id="358" r:id="rId61"/>
    <p:sldId id="362" r:id="rId62"/>
    <p:sldId id="361" r:id="rId63"/>
    <p:sldId id="360" r:id="rId6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F00"/>
    <a:srgbClr val="FF8400"/>
    <a:srgbClr val="00FF04"/>
    <a:srgbClr val="0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864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63C994C-5491-AE10-F5E1-D23552AF3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99392B8-6915-2AC7-283B-5869E6C4BB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326FC01-C283-BC7D-B1C9-5922A899BC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426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CF8C6E9-DD6B-B890-A89B-9031CF0D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9933B9A-1FFD-93E2-F713-91E261F20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81883CB-15F8-E510-DC45-38F06FBF58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983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C4A081F-0489-E9D5-2B78-630A33BC3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8FBF649-FF5A-403F-C2C1-BFEB91ECE7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D3A7F0F-9469-D60E-DD5A-90C00A8696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723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EF44126-9054-C47B-5598-521A7B5C8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03E981E-4902-5638-4047-4AABB6BBEB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9AD769-CE8D-F7EE-7F3B-58134DF5FD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0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899BBA1-382F-8CB8-BD0C-603354F3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5F21140-DA2B-C609-9A33-25011FAB57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EFF27C0-A8E8-1CCA-01E0-C6E039EE71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667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2227430-1687-56BC-8D29-DC013DA7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284DBAC-DC30-9BE1-5464-EA2962045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D6C9E82-9B6E-24C1-206A-031F2A423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490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2B9CDBB-E1CD-1F4C-A77D-7715EE7DF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CE54406-180D-4E1D-CC43-FE473AB57E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BC151C-F41C-926A-C930-5A37364BE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30BB328-6BA7-D6EE-FD67-2B9388B7F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D22EE60-EB57-E1F2-DFCF-EBDA8AF962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3EEAE47-5994-092D-FECE-C95B4A9456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038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6144E4C-CB20-9570-F494-DB45E6661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D594524-C411-4779-FFDF-886C25ED83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9233A0B-4670-7ABF-8BE9-F4E728943C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192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11F622F-4FEF-0E0A-27B5-9D2C681BD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DF971B8-D5D6-BF8B-27B9-0D49921E09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8E9D0F3-1C84-708A-88C2-715BEAFF2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969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8CCD7DE-C3B7-6F17-99EA-83BB9CF3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CC87EC-3880-11A3-FC32-4D2121F22F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94F5491-41AF-7432-7E0D-BAFCDB400A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032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1BB84A3-9DEE-7AEE-AD11-85BE6BC35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A886AF9-A861-E42F-29E6-D4CF0ADDF4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866522E-1508-D568-7451-312454B6D3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088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3287DF2-52E9-8272-FE77-FF6FFEC88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55FA049-6686-5843-B2CA-4C6C99A3DF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344D4DF-A5CE-5D78-E788-D29D40F967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057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A3B8742-C937-D9A5-8B8D-E156269CC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5951750-3012-F9DD-6562-E853CB0EFE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16667E2-4608-A904-FE29-6CA3993A62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89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5EB0527-8601-007E-202D-922BFF846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566D7BD-9080-D044-9384-A99DF47887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A91FC5E-8B55-5FA9-C24C-D58024109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693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C0BA6DA-19BD-783D-8508-B65456E31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3444537-506E-E8B5-C184-E3C63231C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61DA722-26EC-B6AF-541C-C1E16B1C7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760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1C56159-5097-D46E-3B0D-904C3C58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865057F-CA6B-04F2-9B8B-B60ACD1819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4CD18A4-F9BE-49E4-E962-A9B01ABA6E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779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8465D1-12E8-94EA-290A-961C47BCD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1F10493-E052-DDCD-719A-7A935E5300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6AB4113-EF72-BE86-36AF-088D5E809F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46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0695230-A505-3CB7-1455-67AE8895D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DAF8EE9-C34A-EA7C-9D9C-6FE67DE1E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F1A5ECD-DEB9-3B19-20FE-477CFB84D4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059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5605FD3-7BB1-61FC-D539-A25F6AF42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D1FFFDE-CC5F-98F9-911A-D6CA03F8FF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39F5D43-B6FA-80CD-9320-72D717CB18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883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552606B-31C7-AB6E-8FFA-6C234E9AF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6B39904-0BE4-77A1-F5BB-9C6505DD68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B873211-5F5E-7B98-46D3-D730D463B2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865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76E2080-1789-5574-1F8D-BCF51B95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6DFCF12-80C2-D1D8-5541-3C4C7C95E6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A22C6DD-1D90-1412-0179-0CD5EDA718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182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764DEB9-DB0A-15AE-72FC-BF7D61723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FDF683C-D6F4-253E-7C34-01629DD639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88C5BD2-5C13-5E5B-2665-108664798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275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B9A3016-7B55-A3B6-36B4-949825BEE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88E1C96-129C-3537-E5F5-9336CE1102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CB41531-833B-2A24-D6B1-6B41AE7899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5489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D34925A-1344-B903-4822-6DD1C7B8D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FBCF362-B8BF-B84E-7095-611571C5E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C90946D-39F7-EFC6-7506-44E4076699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4345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B5DB378-0FAF-D8AE-AC11-EDF08D37E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0BC6314-1305-C354-02CB-08A66B293C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E298B56-260E-8C16-02A0-40723C6A0C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660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15B59BD-6A57-A5AD-6949-3AC008F0A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1339DE5-AC60-4E5E-3AAE-489F44A0D8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F75AF54-D896-798D-C35A-D9B35CA9E7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8648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282F08-D775-C5AF-E2A3-6C510A91F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8AA17AF-144E-E6C7-3EF6-6F64671BE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E82442-40CE-9DCE-CCEB-7663F2A564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355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BF39697-137E-434C-1BC8-0CEAE7F10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08ADA34-CE02-78FB-A88E-1BB71E454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24A1211-14FE-4D76-1578-BCAAFBF857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743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533134C-37CA-A359-F419-1E9889A47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362BF83-39A8-6AF0-3FCB-0604237385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87DF87-C161-E4B7-A790-6CEC5DA957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247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BFD2E72-D32F-9606-2BD6-3047F4F78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D933357-28E3-35D3-F412-320ACDA56C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E1905E5-A475-1E60-339D-74095E7D61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5072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9D09F0B-A7F5-9ABC-A731-6785AA423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E40B4CE-399D-4E5D-5DA9-9139048A91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DEF071C-5136-CFD3-ABB3-3279DEBE7B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069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CEB5DF8-84D1-1503-CE63-9367F173B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6798F68-F35E-1A5A-6EC0-B7A3D06B98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8360A3F-5157-A0A9-251A-E8CF0181D6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6594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B2B4B28-B21B-98C1-C344-35197B5FB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D945392-7AD3-DC12-42C9-7102928E82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4675CD3-BDF6-091A-EB31-C42085B1B0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0092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32787D3-14C8-1045-DDF9-D7F2F5ABB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461D365-F4D1-EE7E-D5A5-5204D0A46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4772939-3FC5-70AB-6950-E120AD92AE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9486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79FA8EA-FA1B-25C8-16BE-F1FF30B54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A011C32-E7A6-FB0A-526E-9E07349FBC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96B6D33-DDE5-E306-9E33-F210D9507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4411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7A17B3B-0131-DB89-F76D-D1D2382CD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035507C-8C98-6D1F-A78D-7F351D08C9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117626B-E107-109F-8C5B-4633ABACA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7053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7D024B0-DC81-3A3B-1F43-1E03C48AC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43FC937-C180-2E41-D711-B8BA0B56B0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0991130-820D-6472-858F-45AB357DD1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6026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7615760-3D87-2C65-DCC4-F0C0897D2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B232281-E8EA-5AD5-3225-03A49EBB9C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D8BB399-F1E7-20EB-0A56-9FD797ECC1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8861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917B5AE-AC9E-9D36-FF68-FCF89EC9C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1A913AA-B6FD-6BAC-07CB-461E1C71EA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0E7DE48-8F83-217E-EF76-F25162CB26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8643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DAB39CD-88A7-08DE-7976-29B112027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63403E94-9885-A4A5-0FE3-19218DCA2F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3AE6BF1D-C293-5065-90F0-9448DCFE38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5368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E959221-0708-E24D-4BF3-F245B340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0B81AF8-4B75-1E0E-70DE-3AE49C2D29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539C4FC-2233-8CA3-D58B-B490C3754B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3490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FAF346B-8BBE-8DD5-D0C8-D457266BE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FCEF55E-2E9D-A5C6-839F-9B2764ECA6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8BE04BD-1063-5D90-464E-9A9596ECF4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737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6FA834A-B089-31A7-E9DC-E5A527911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8D141F6-AE30-B0F8-F8D3-89188E407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ED76729-D0F4-E791-8742-66FAE84AE0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6287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2B42F01-6B26-08A8-B247-52F985F52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143E052-8DD3-5A61-6974-9D1BE7D98C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E42CF41-85A6-AD2E-EE48-3933DAE6D3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1251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899BE08-4F87-F540-7735-E1156AB05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EE92F4F-0E45-9B99-F6B4-776A61E98D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2ABCFE6-5AE1-BDB8-B6CE-DABF519E52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7651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AA6AB99-0886-188B-2EDA-DF8C081C2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0D9FE13-D937-2B6D-C9AE-0BFA33F4F3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C17B35A-CCE3-C97C-C0F1-E856C2E4CF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9809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81CA2E9-3DB6-2BA6-5E34-114C900FC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E87B8EB-8FED-04A4-B720-8A57807DC7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FC11C4A-361F-40AB-C1D2-6F788C92EC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2205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B23587F-09E1-E2E8-0BAF-C00EE3DD7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FCD2765-7EB7-76CC-7840-5336841E90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5863E92-910A-1ED4-ED47-BAAFC0101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7823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EBDE524-2D28-5724-93CC-CC53C728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316BAED-C546-B8EC-6CCB-B98B5370D8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CA7652A-6603-6567-A8AB-3331331B6F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6591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8D121CA-6D64-C580-CDB4-D5E231342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4C7F2BF-2384-D068-9D30-D3DF48E02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F9B661C-6095-EF84-5DC1-B24A3960FC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7043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81A8A34-441F-B342-383C-77F914B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236942-3027-1070-0C12-EAA14E211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479E6BF-4529-FCA0-9734-01B3372BB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0337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6685D3D-E1E7-5D4B-CAF0-AF7C68F8E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B8791CE-EA7E-65C9-DAC8-7A6F9C31AA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188E232-ADF9-957E-9D45-345D72E4A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1482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23B705E-2123-AFB5-F660-1E1EE7E6B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65C65AC-5AF1-6E96-7F54-43C123D606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7B756E0-8A14-8950-7D52-56C61DB952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177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6BC7FF5-46FB-3D80-C29C-8AD27E163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C17BB8D-608B-2111-FE56-0C50BEA484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332F818-B94D-91F6-19D3-1B10030B4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7465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3E3F77A-6518-7FCF-4CEE-03F33E947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CB5B1DE-C063-585E-1D1F-29F269BDF1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0CEB766-5009-FD82-64B7-7C8F86D8D4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7605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AD248D4-93F7-B9B6-BB25-012E9D7F5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C200C8B-D28E-3FA6-DBD8-0CD7D0FA76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BFE0290-6283-59A4-3F50-055292195A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0563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1E36831-603A-E742-7755-A725B8E7B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A27EC4C-5661-4504-B5C4-3A813016DC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5BD54F1-ED32-77E2-8DC2-79ADC60AD2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2073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4AEF207-553E-6533-30D6-A49659675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87FC922-B6CF-292F-024E-42C1B2DC3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ABBD62F-769D-47C7-AFE4-452FEA7360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295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9AA339F-1AE1-561B-E34F-427B226DF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4BAF43C-752D-D065-3FD8-4EC8798FCE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93F39B4-348C-CBC6-FFCD-E12E02CF58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184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DE5E453-5B30-F8F1-1768-7E157A609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B1CE399-2F8E-FD6D-5721-D9A6A4B07A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59ECFE7-3B0D-63B0-35CC-6C5C0224A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848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5D6A6A5-9BAD-2433-D710-E301F1001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AC714E7-098A-A163-26EE-38EDFA9AF2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9089A84-27EA-7C4D-4A69-610F0D14E7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31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0607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73848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963382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87399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53304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72739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06825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485067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611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99557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29050"/>
            <a:ext cx="8469630" cy="1314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4663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436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5.jpg"/><Relationship Id="rId4" Type="http://schemas.openxmlformats.org/officeDocument/2006/relationships/image" Target="../media/image8.jpg"/><Relationship Id="rId9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1E0BE-A65C-8931-3668-FCB2DDB4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30909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Evaluating Salmonid </a:t>
            </a:r>
            <a:br>
              <a:rPr lang="en" dirty="0"/>
            </a:br>
            <a:r>
              <a:rPr lang="en" dirty="0"/>
              <a:t>Survey Methods for </a:t>
            </a:r>
            <a:br>
              <a:rPr lang="en" dirty="0"/>
            </a:br>
            <a:r>
              <a:rPr lang="en" dirty="0"/>
              <a:t>Precision and Bias</a:t>
            </a:r>
            <a:br>
              <a:rPr lang="en" dirty="0"/>
            </a:br>
            <a:br>
              <a:rPr lang="en" sz="2700" dirty="0"/>
            </a:br>
            <a:r>
              <a:rPr lang="en" sz="2700" dirty="0"/>
              <a:t>Brian McGreal – FISH 550</a:t>
            </a:r>
            <a:endParaRPr sz="2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666D5F6-6B83-FE7F-23E0-A58742E5C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41B87-7744-DA6B-BDB0-C91064C17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F39E5A-F4E3-1500-5A28-A2A609003C7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3956D0-3A71-F869-16B3-E26BCDDC6A6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A40F0A5-0F48-E56D-E64A-1C3713069E0F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0593D35-A63F-3BA1-8738-08F6EAE13D2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43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76F6866-A4CA-EDFF-EA1C-3439CDBFD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DD9A0-9D8E-1593-7111-DB0C88E1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C4AE2D-8C68-4988-6794-FDB50243D61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6568F2-0C77-C503-864B-5A6807868CB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B44FD31-C59B-F5E3-B784-038155B9906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34ABDBE-C9E4-F8A0-55F1-67E0868C57D7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0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78E03C2-DD5D-A12D-D9D6-BFDFC7A0D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E52A5-2F1A-22CA-F2C7-6C5AED5C3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A3B4AB-48AC-12B0-3B52-46301D0C0E4C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3DE7E8-56E7-8CD7-6771-35A75CD9711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2CD8F76-FEE0-7DB7-DC6C-A417006CFA9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4CB7B5B-C0D1-5574-8B51-2FB2F40D942D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 listed 	as endangered or threatened under 	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304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9CC4BE1-7C47-B0F1-1B3F-F5924CB2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54284-58D8-FF50-3F6E-7D1BF3C6D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7654A-24B1-4AAE-1BAD-CAFF9FC1266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9E0EF6-A66F-50CF-EFD4-306DCDD09F59}"/>
              </a:ext>
            </a:extLst>
          </p:cNvPr>
          <p:cNvSpPr/>
          <p:nvPr/>
        </p:nvSpPr>
        <p:spPr>
          <a:xfrm>
            <a:off x="-91439" y="-106224"/>
            <a:ext cx="9235440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290FBA-F905-FDD0-F73D-7011A9A35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975" y="0"/>
            <a:ext cx="58260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11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CDD574D-2E8D-CE79-FE1F-7BD143BC0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4D712-3BD1-E4E6-9EFF-352A9B69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BD57EF-E84D-BD4E-027F-ADEAC38678E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B8E78B-866A-3430-38E0-45D0902FB1E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29DF4A9-64F5-1503-A4B1-4996414B5ED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943F6C5-3957-10FD-A4FC-4E47E6A63A79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 listed 	as endangered or threatened under 	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872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3958054-CD62-9AC9-EDAF-FF7DB8A45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C2B80-7D5C-4DC8-795D-32F20166D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FBDC61-08BC-9185-4EDB-49D14C2D853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A5149-D68D-0873-E83D-1880DF31451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B17BC93-7357-F2EC-9E49-1C58A53B573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CCD6212-71B5-7C73-9761-340740428EF4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 listed 	as endangered or threatened under 	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Despite restoration efforts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88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ED4BDC7-4A53-AD8B-7AE9-44F5F9EF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5BB4F-BC73-1420-E466-1F7A837A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31F5B2-936A-5F9E-A226-F2234998174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14BDBD-A592-0E9C-A135-C95165CBC08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EF9A32D-680F-268E-E33A-CA996CFA382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A6C3A1B-01C6-5937-B32F-BE0BC332F5F1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 listed 	as endangered or threatened under 	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Despite restoration efforts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$ 9 billion spent in Columbia Basin 	since 1990s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876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2CBEEB3-6B47-3764-F602-CA070CFE2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D0FF4-43AD-9E48-581D-5089B6F9F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07A6A6-A658-4F52-A27A-1F398AB3D4F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5A2B3-55A7-9A27-4266-489360A806C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C0B3E90-A143-8348-002B-1F26AF29F4C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0B1B93C7-AAFD-0E6A-B192-EFA9BDB720F8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 listed 	as endangered or threatened under 	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Despite restoration efforts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$ 9 billion spent in Columbia Basin 	since 1990s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(Jaeger &amp; Scheuerell 2023)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A2E2B5C-FCB2-F316-2C2F-E748FC66FF73}"/>
              </a:ext>
            </a:extLst>
          </p:cNvPr>
          <p:cNvSpPr/>
          <p:nvPr/>
        </p:nvSpPr>
        <p:spPr>
          <a:xfrm>
            <a:off x="2813538" y="4029286"/>
            <a:ext cx="1237957" cy="4853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16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C9854B5-3485-1635-C6A7-AFB06698D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47F6C1-B46C-B982-CDD3-7DEAD6ABE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5D14ED-2464-64C6-BFDD-1762FEF2FEA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8D39E2-C163-756B-3214-EDF482AAE7E2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912039D-A23F-B542-3C05-7E43F66226AE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76A17C81-8C8F-DEE1-C442-8836918681A6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751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AA04D21-2D43-5EE6-97BD-BA51AF180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E2AEC-0338-2003-360C-E664FDCCD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EF92ED-2BDC-D422-5F8F-875B432B326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EAED11-3BC6-C7FC-8AF9-63581B3F055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FAE4DD2-3E98-77FA-8198-8756B8C441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4CFDD6B-49BF-C307-8B97-A7A594082100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5545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A2D7C91-B872-AC1F-6685-68A0F0505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93684-4F5E-C0D6-90B3-906863F7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E34490-A770-2089-1BD5-38B2B277FA6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115B9D-FF37-A9B1-71B2-5C34AB8274C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5102454-F020-E784-F4DF-B8E40B2B6EBD}"/>
              </a:ext>
            </a:extLst>
          </p:cNvPr>
          <p:cNvSpPr txBox="1">
            <a:spLocks/>
          </p:cNvSpPr>
          <p:nvPr/>
        </p:nvSpPr>
        <p:spPr>
          <a:xfrm>
            <a:off x="-97373" y="191056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B4C9B47-AC18-D027-2DD8-22588A535F05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694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2EA5AC5-9816-A30F-8DBE-3155925CA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E4C27-3075-DAA5-EB2D-317CFC42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93B2BE-B72A-6A3D-9250-0152BB4948C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6F7268-98E1-A740-F525-A107B493549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8C312AB-8878-EAA1-CC99-34FA3C53D27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614F2C3-E2E9-228C-CA48-2D6BDB8F0F2D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and make 	educated guesses about the rest…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59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402F835-DA34-821E-C142-896E94BA9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BF8B1-89C3-5741-B302-94F8E900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F6E5D7-BB41-234F-8321-C9D9915E64B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2C3752-9934-F4F9-D762-F4CE67DFBD1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108529-D42F-8D43-7122-4FB7AA958DA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9C0AA8F-7BEE-E1CF-23B9-18E1B780FA89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and make 	educated guesses about the rest…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Using a variety of survey methods and 	monitoring techniques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73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20BEC43-A1F7-0A1A-FAED-34E2D23E4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A6BB9-A3BC-6AF1-20F9-4258D1C5C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3D2FEE-ED6B-E6A7-43AD-76BA0AB0A65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2C5D8-D7D1-2343-45BC-FDB1FCDBE60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23BD5BE-51D7-878B-6BBD-07A527ABD5A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75CE-BA84-82BB-1C53-9E9C76E0D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78" y="1739634"/>
            <a:ext cx="4677410" cy="31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75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81DCC8B-A42E-9135-31F0-6D904555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7B4-D83D-AD4F-180D-C409C6B37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40C205-2560-8D3D-3688-5D66DD5B991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8549A6-83F9-8E1F-6683-F8041A4C5CF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36A5D2B-023C-070E-0C7A-576D40E0DBB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F8165-9D3B-4F2C-BCA5-3ECB7FF38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78" y="1730498"/>
            <a:ext cx="4677410" cy="31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46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9EE9CDD-4FDD-021A-E5B9-3D5693D2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E3F45-FE25-952B-BDAF-0BA63087F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FE2CC7-A73E-5C13-689B-E1FF0E7645D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0932B-58FA-5A9F-EDD3-9E46B57CE30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DC4EAC5-24BB-2CF0-8E2C-B93B332E007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D7DF2-0D68-4BBA-E4FB-5B92DD94F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450" y="1730498"/>
            <a:ext cx="3687326" cy="31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70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6BE824B-8B05-B1CD-7445-80A58161A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0940D-0A6F-CF20-E385-3223C52F9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28D5E4-F780-D84E-6C48-67245AB9469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EC5F3A-3C6F-868E-7C4F-4853B42C488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01BCEB2-0B0E-BF20-8FFE-0CE65CB9FDE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5B603-3444-66F7-AC1D-0FE28EC26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7452"/>
            <a:ext cx="4697986" cy="3128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369C33-CA5A-C0E9-C8F5-E8F6939FF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004" y="1730498"/>
            <a:ext cx="4638996" cy="31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58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F6DECE7-DE15-DCD0-DDA0-ABE9919A7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BED95C-96C8-D786-F0F2-BAE7B335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C11058-FF1E-D3FF-3DCF-3AADE68E662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D370A-0240-CB04-D92F-48310CBEC7C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7184D47-68E5-8D6B-E8F9-EDB91A0AF56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96561-24DA-93FF-63AD-97C8CF280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411"/>
            <a:ext cx="9144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55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A714EAE-B293-5BFF-009E-678B484E8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8499B-8D97-4125-79E7-B1BA1DC3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E26D8F-CC6D-514F-ACC6-2C29BC3A3D6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A9A8E0-9DB2-A6FA-11C3-6756C7378E8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13643-B848-7EF5-DFA0-093456FDF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411"/>
            <a:ext cx="3713871" cy="1341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6B7CCA-12B5-1CF3-1B77-68433D317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871" y="1673411"/>
            <a:ext cx="1791209" cy="1519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175EA7-C577-7829-6F0C-6AAF75C9D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080" y="1673411"/>
            <a:ext cx="2814783" cy="1882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395CD-7508-5FB3-A485-508C77808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8959" y="3005497"/>
            <a:ext cx="2765480" cy="1841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BC717A-560C-254C-8918-3A16C48E5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3197" y="2996570"/>
            <a:ext cx="2746665" cy="18507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1A6C10-9E06-CA91-5ED0-A555C56039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972985"/>
            <a:ext cx="2823025" cy="1882936"/>
          </a:xfrm>
          <a:prstGeom prst="rect">
            <a:avLst/>
          </a:prstGeom>
        </p:spPr>
      </p:pic>
      <p:sp>
        <p:nvSpPr>
          <p:cNvPr id="14" name="Google Shape;92;p19">
            <a:extLst>
              <a:ext uri="{FF2B5EF4-FFF2-40B4-BE49-F238E27FC236}">
                <a16:creationId xmlns:a16="http://schemas.microsoft.com/office/drawing/2014/main" id="{1FD8B541-CAFA-9CE5-FA56-AA835EB2E10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</p:spTree>
    <p:extLst>
      <p:ext uri="{BB962C8B-B14F-4D97-AF65-F5344CB8AC3E}">
        <p14:creationId xmlns:p14="http://schemas.microsoft.com/office/powerpoint/2010/main" val="4233620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8F85342-A6EF-0A85-6612-CAC14A761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9DCBC-3C79-BAB8-8E05-E656A353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E4B57A-DC62-1393-97F8-50B18A301B9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A02231-493F-BC1E-62CF-A2AD6084F90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F546BF8-86CB-A301-8AAF-1C3617CBA9D5}"/>
              </a:ext>
            </a:extLst>
          </p:cNvPr>
          <p:cNvSpPr txBox="1">
            <a:spLocks/>
          </p:cNvSpPr>
          <p:nvPr/>
        </p:nvSpPr>
        <p:spPr>
          <a:xfrm>
            <a:off x="311700" y="1654392"/>
            <a:ext cx="8014153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Research goal: Evaluate salmon survey methods for precision and directional bias</a:t>
            </a:r>
          </a:p>
          <a:p>
            <a:pPr>
              <a:spcBef>
                <a:spcPts val="0"/>
              </a:spcBef>
            </a:pP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480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4EDD75F-25B6-6761-6ACD-BD252E77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429ED-B8CC-9854-6459-6BEDB77D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04A674-9C34-12E2-6F52-CE3D5B83955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3F6877-3417-6400-F43E-381936AA64A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79B32EE-9FF4-4997-84D6-3D8D3ACD45F6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D4AC916-0000-B932-D1C9-5C9ACFEC60E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4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FD179C5-A645-9742-2820-06C8672E1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0BE27-2016-B8D2-2FBD-8C34D39E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2DF907-7CBA-20B4-96C1-DAAE2894B26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840F7E-FD94-4B4C-078C-F44B5C8F033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E2DEFC9-6B7E-79EF-5BE6-B708A8BAD959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92CF1F8-36F4-3191-B350-E4ACBC7D723F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97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A4A5C11-5440-97F7-3A19-6479DEA9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53C42-0907-44E5-07FE-29212C5C3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0098A7-03D4-41FC-A22B-540DE497E9E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CE1205-5EEE-5F6C-645B-CC239D1F514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8F33363-2C62-EDC0-85C6-CFDE6E74BB4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6FB916A-7A56-4257-8DEF-E8C44FFC9B98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041057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Spawning salmon estimates in Oregon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3 species: Chinook, coho,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68 populations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Annual observations, 1980 to 2022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31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504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7355048-7985-F5CF-933B-6AF844EA9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C6F66-F872-5ED8-A8EB-09A55B64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C6280C-5004-1046-656E-83B85BD62A4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92A6C9-6AAD-6A71-AF89-2AF5BF5CB99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CFBF47C-AAD2-6451-777F-F59B66D6DA9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abundance estimates</a:t>
            </a:r>
          </a:p>
        </p:txBody>
      </p:sp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2BACA95-5769-F591-139C-6112DCE4D7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5"/>
          <a:stretch/>
        </p:blipFill>
        <p:spPr bwMode="auto">
          <a:xfrm>
            <a:off x="1036186" y="1119582"/>
            <a:ext cx="3936743" cy="3865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6862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86B2480-7E5A-0854-A4E2-E04F81A8A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8A201-567D-6AB2-7647-2E6B308E5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A48769-6952-6E49-365E-EF732C8BF307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F8037-1B2B-5EB4-4D82-EB0F872F3FB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1526852-566B-92FE-487B-C38D1F6650B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AE5069-7FC2-E75F-DD7F-6F1F9FD50F51}"/>
              </a:ext>
            </a:extLst>
          </p:cNvPr>
          <p:cNvSpPr/>
          <p:nvPr/>
        </p:nvSpPr>
        <p:spPr>
          <a:xfrm>
            <a:off x="1039900" y="1557563"/>
            <a:ext cx="6246054" cy="21863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nd black list with black text&#10;&#10;AI-generated content may be incorrect.">
            <a:extLst>
              <a:ext uri="{FF2B5EF4-FFF2-40B4-BE49-F238E27FC236}">
                <a16:creationId xmlns:a16="http://schemas.microsoft.com/office/drawing/2014/main" id="{ED234CCC-6FE7-9E53-C92E-EAD4AF2622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984" t="10374" r="11557" b="47352"/>
          <a:stretch>
            <a:fillRect/>
          </a:stretch>
        </p:blipFill>
        <p:spPr>
          <a:xfrm>
            <a:off x="1039899" y="1557563"/>
            <a:ext cx="3123027" cy="2059716"/>
          </a:xfrm>
          <a:prstGeom prst="rect">
            <a:avLst/>
          </a:prstGeom>
        </p:spPr>
      </p:pic>
      <p:pic>
        <p:nvPicPr>
          <p:cNvPr id="8" name="Picture 7" descr="A white and black list with black text&#10;&#10;AI-generated content may be incorrect.">
            <a:extLst>
              <a:ext uri="{FF2B5EF4-FFF2-40B4-BE49-F238E27FC236}">
                <a16:creationId xmlns:a16="http://schemas.microsoft.com/office/drawing/2014/main" id="{76944918-0FFA-629E-DD3C-5166B4F5D5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875" t="52090" r="10665" b="3037"/>
          <a:stretch>
            <a:fillRect/>
          </a:stretch>
        </p:blipFill>
        <p:spPr>
          <a:xfrm>
            <a:off x="4162926" y="1557563"/>
            <a:ext cx="3123027" cy="2186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8510A2-7B68-7048-BCDC-6879F22EFEBF}"/>
              </a:ext>
            </a:extLst>
          </p:cNvPr>
          <p:cNvSpPr/>
          <p:nvPr/>
        </p:nvSpPr>
        <p:spPr>
          <a:xfrm>
            <a:off x="4572000" y="1557418"/>
            <a:ext cx="12573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96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39CAE77-D9AA-F73D-5E65-58828572C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89A80-47AE-A424-EB6B-ADE056FA4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BCAA42-2B74-EDE9-72AD-08D26678FC8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56EEB5-CAE2-C8CA-90C8-63A7AD1CAD1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B532A17-60EB-79CB-0F52-D0B53EDEAAB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12F83F-1F7C-65BD-504A-6C18D4E92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94" y="1189921"/>
            <a:ext cx="5956365" cy="38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20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1D9AC4E-FEB7-D116-3BAD-174221E6E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B01FA-6069-5EFF-998A-891E7455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0ABC2-8AF6-47B7-97B4-9A63ECE6452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62C2F0-F819-C542-8AEF-7F108084C9B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2090F10-6D81-6774-61EA-D6DC82AEC30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C970C7-4389-D5DB-0F67-4916FAE45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93" y="1189921"/>
            <a:ext cx="5956365" cy="38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20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0784720-26A8-32ED-CED3-A6E47096E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B1AA1B-B580-82C1-1F60-1FBD027B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DA99D8-33C5-B7CB-67B1-CD33A8B1CF0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1AFDD8-3715-43C9-F05C-16B1556BF8D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0EE1FCB-F79E-EF98-411C-DBE5176DF3C6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A42B472-66EB-2FFC-AC52-A7CB5A88363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67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2F2C6B0-9165-7037-8560-F6F79FD28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8ACD3-0326-22C1-723B-FF4E0D3B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F1077A-44DD-70CD-2D15-E49CB06BEE1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472A79-0AC5-559E-7B1B-017D4B31605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BDEC21C-CA9E-2AD9-0D97-B00D75EE3FC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875BED9-E453-E25D-C407-390240A1612A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MARSS models!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817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6AB3219-84A3-636C-A476-2F1E83637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93525-7795-8E86-90D9-FF59F7C7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515C2F-CE89-3160-E560-46D700D55F1C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DF22C9-87F9-E4F0-DBAB-49871A50B5E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5FBE923-BA12-67F2-C69F-02C33601671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875DB7E-829B-4F60-E565-3DFC63642891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MARSS models!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 algn="ctr"/>
            <a:r>
              <a:rPr lang="en-US" sz="2600" dirty="0">
                <a:solidFill>
                  <a:schemeClr val="bg1"/>
                </a:solidFill>
              </a:rPr>
              <a:t>(does anyone remember these from class?)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176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EC36050-245A-5AA3-5363-A269ADACF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2ACBC-83F9-D053-D9B1-3BF6A7D88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538F64-AB23-3509-6143-572B4823AD8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22F688-E130-96A5-DFDD-638EE28E1BA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FA21B7F-F2A9-F846-4B96-805C1BA1161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8E8D7E9-40FC-6E9F-D674-C0096EE49B7B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What am I concerned with?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R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499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9FDFF8F-CB17-C244-D6EF-C597EDEA5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31165D-3E6E-CC07-8245-274BDCF46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C62A72-573C-E0FF-B81F-CCD62DC2A58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2549C-8229-9997-C89E-7D2F13FB92D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FF2D919-BE5A-3821-F29A-04B14D64363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023F1E4-B509-D189-6F5A-6ED3DB5F4A0F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What am I concerned with?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tx1">
                    <a:lumMod val="6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 algn="ctr"/>
            <a:r>
              <a:rPr lang="en-US" sz="2600" dirty="0">
                <a:solidFill>
                  <a:schemeClr val="bg1"/>
                </a:solidFill>
              </a:rPr>
              <a:t>I am interested in observation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and observation variance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98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132ABD6-6D48-91FA-309A-672EC5B12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F83CC-F11F-EB4D-55DE-0AD8592FC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5503A-5047-80BE-900A-CB5F6BEACF9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19B4B-B5E2-3D3C-0EF4-D1939A6FEE6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076AF84-9F52-979C-F8B2-307AA91340F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06731510-A158-54B3-8AA4-43D7250EF2E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10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DD30124-9CB5-6D28-BEE6-922C38E11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631D5-AFF5-032B-3784-EDDD29411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ADF0BC-D18B-B9FC-72BC-F55C0DE0E44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EB773-EF6A-B72A-3B5F-BEA272AA5BD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85D095A-93D3-9187-8672-196423E7833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BC88CAF-A419-A14A-2FBC-319D79438EA8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Specifying matrices properly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tx1">
                    <a:lumMod val="6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 algn="ctr"/>
            <a:r>
              <a:rPr lang="en-US" sz="2600" dirty="0">
                <a:solidFill>
                  <a:schemeClr val="bg1"/>
                </a:solidFill>
              </a:rPr>
              <a:t>I am interested in observation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and observation variance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753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2AEF6D9-EB5A-BFCD-F67A-C7225BD8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53A8F-7E9E-683A-7DA0-405C4B41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15C08D-8C61-9CA8-F9A6-9ABBDC5F7E4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E4A8F-52C6-379E-3957-650817227BD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39FF5CE-C3E7-CCEA-E1F1-DBC7BADE886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FE7AE96-7710-D4DA-0690-343EF9236E4B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Specifying matrices properly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 descr="A number and number lines&#10;&#10;AI-generated content may be incorrect.">
            <a:extLst>
              <a:ext uri="{FF2B5EF4-FFF2-40B4-BE49-F238E27FC236}">
                <a16:creationId xmlns:a16="http://schemas.microsoft.com/office/drawing/2014/main" id="{3FA5D9BB-E9DE-0967-2C78-EDB5CA5C1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4" y="1846813"/>
            <a:ext cx="8423892" cy="171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9C60A8-3D76-255A-7041-73388ACA1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21" y="3862048"/>
            <a:ext cx="5251707" cy="620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118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4B4EFEB-F241-D526-DD2E-676E5D061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CED11-2052-AEEB-6734-F93B50D3D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3F2FAB-E674-CE7A-0992-E87918AE708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445068-BB65-4FC6-1464-FAD934361F8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45B397A-230A-14D6-2FB0-2E8435B7464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BD35003-CC89-3DB9-8542-2384060962A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Specifying matrices properly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 descr="A number and number lines&#10;&#10;AI-generated content may be incorrect.">
            <a:extLst>
              <a:ext uri="{FF2B5EF4-FFF2-40B4-BE49-F238E27FC236}">
                <a16:creationId xmlns:a16="http://schemas.microsoft.com/office/drawing/2014/main" id="{501C2C0B-A4D0-958C-2186-91B86E0C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4" y="1846813"/>
            <a:ext cx="8423892" cy="171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AD2FB5-8F56-5F7C-1F0B-B13A199FE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21" y="3862048"/>
            <a:ext cx="5251707" cy="6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6D7D02E-774B-A8EA-7591-21210689AE18}"/>
              </a:ext>
            </a:extLst>
          </p:cNvPr>
          <p:cNvSpPr/>
          <p:nvPr/>
        </p:nvSpPr>
        <p:spPr>
          <a:xfrm>
            <a:off x="2875935" y="1917290"/>
            <a:ext cx="272846" cy="258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95CB07-9D79-47D1-48A0-3AF09CA70DED}"/>
              </a:ext>
            </a:extLst>
          </p:cNvPr>
          <p:cNvSpPr/>
          <p:nvPr/>
        </p:nvSpPr>
        <p:spPr>
          <a:xfrm>
            <a:off x="2875935" y="2740677"/>
            <a:ext cx="272846" cy="258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9A51F-39C3-F0F0-DE06-ADB6508585CB}"/>
              </a:ext>
            </a:extLst>
          </p:cNvPr>
          <p:cNvSpPr txBox="1"/>
          <p:nvPr/>
        </p:nvSpPr>
        <p:spPr>
          <a:xfrm>
            <a:off x="669828" y="3453986"/>
            <a:ext cx="7885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A reference method must be chosen to estimate bias</a:t>
            </a:r>
          </a:p>
        </p:txBody>
      </p:sp>
    </p:spTree>
    <p:extLst>
      <p:ext uri="{BB962C8B-B14F-4D97-AF65-F5344CB8AC3E}">
        <p14:creationId xmlns:p14="http://schemas.microsoft.com/office/powerpoint/2010/main" val="3571818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BC54FE9-0E8D-1727-C4E0-9BF7F0817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7E424-2F51-7849-5E8D-AE48FBE73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5D2F3E-8357-C41C-56B6-BD4680E3D5F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ABDC0-4937-3215-B2CC-B6BBC4156CA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D57728-DC30-5EA4-A1B8-2D7F710EC39C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EDEECD4-49D5-8272-F5B3-04F4B51FD2D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97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D37509F-361E-3FBD-C562-6FFC73489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A815E-242E-E001-5422-2CA439CF6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6E9C26-6957-D202-2577-5B9CAA9BC30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CD167-07F9-5BE6-2C42-30B770A062B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B5B4526-D8AC-C807-CB94-AF62B2090AD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18B9EC3-ECB0-5C7E-5D5B-5A6403A2D03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26083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335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DA4F599-7409-8C6C-9275-519341E1A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ACBE82-9F73-617A-96D4-C98F88A85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B75762-0D62-40A0-F61D-7E6ED62C709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780442-8EE1-47E4-E6A8-FE296974B30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5D82E20-D264-83CB-2608-0E22AC90BD3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7FE8E0A8-DE2D-41A0-C99C-C4EA5A1D0486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35460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613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6AD913C-1982-C285-4210-8F5F5B59F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83B1A-DF5E-BAC8-6D01-392096AC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845567-98D5-3902-F1AB-8EC6BA278E4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E3F450-8062-5974-FB45-D4E36852C84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2298A8A-369F-5A9A-B312-D62D7CF8F63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BB034C7-0BC6-FFFC-8C47-66D972281F43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12 methods with very few data points in 	the time series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733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A20367-D3E9-FAF1-F315-FBBA20B19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086551-B043-0376-C9BF-5B5DFD8A6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8D1432-5DE5-81C9-7550-3F5077D16A9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41066A-DADE-E88D-69F7-276CBD8A99C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74A6736-2917-2659-C5A6-3F2817CD89F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0495995-725B-2849-9166-32544AB4856E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12 methods with very few data points in 	the time series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617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3292136-02A7-3F51-A852-AD06ADEF8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2648DD-8D4E-01B6-D0F5-FB1FB0B63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AB706F-EB7F-5BFF-8820-8CB054207630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133A1-6C1F-258E-720D-71159E3B429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7ED95D3-7F86-150D-EA90-52AFE3FA560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6EBF3F-F3C0-1265-7B53-F9BBCC6A5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10" y="1113861"/>
            <a:ext cx="6794133" cy="3584614"/>
          </a:xfrm>
          <a:prstGeom prst="rect">
            <a:avLst/>
          </a:prstGeom>
        </p:spPr>
      </p:pic>
      <p:sp>
        <p:nvSpPr>
          <p:cNvPr id="13" name="Google Shape;93;p19">
            <a:extLst>
              <a:ext uri="{FF2B5EF4-FFF2-40B4-BE49-F238E27FC236}">
                <a16:creationId xmlns:a16="http://schemas.microsoft.com/office/drawing/2014/main" id="{F5CEEDFF-9C6C-E305-3898-3FDFC82DB9B9}"/>
              </a:ext>
            </a:extLst>
          </p:cNvPr>
          <p:cNvSpPr txBox="1">
            <a:spLocks/>
          </p:cNvSpPr>
          <p:nvPr/>
        </p:nvSpPr>
        <p:spPr>
          <a:xfrm>
            <a:off x="822353" y="4648158"/>
            <a:ext cx="7300580" cy="4450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solidFill>
                  <a:schemeClr val="bg1"/>
                </a:solidFill>
              </a:rPr>
              <a:t>Reference method: Mark-recapture estimate at weir, a=0</a:t>
            </a: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138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A4E9CC8-9C74-714A-96D3-1805F8A4D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E65C94-B1F2-264E-48C4-9630FC1B0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0EFB27-4CD4-EAD0-7DD4-E0FB36970A04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5DFD78-8D21-E66C-FE51-29BA5520557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C7909DC-86AA-091B-295C-B261D04E2F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1BBDED-4D71-399A-E14B-5EE496AC0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09" y="1113861"/>
            <a:ext cx="6794133" cy="3591691"/>
          </a:xfrm>
          <a:prstGeom prst="rect">
            <a:avLst/>
          </a:prstGeom>
        </p:spPr>
      </p:pic>
      <p:sp>
        <p:nvSpPr>
          <p:cNvPr id="2" name="Google Shape;93;p19">
            <a:extLst>
              <a:ext uri="{FF2B5EF4-FFF2-40B4-BE49-F238E27FC236}">
                <a16:creationId xmlns:a16="http://schemas.microsoft.com/office/drawing/2014/main" id="{64BF6829-99A5-F182-D9C3-182BFC063E7A}"/>
              </a:ext>
            </a:extLst>
          </p:cNvPr>
          <p:cNvSpPr txBox="1">
            <a:spLocks/>
          </p:cNvSpPr>
          <p:nvPr/>
        </p:nvSpPr>
        <p:spPr>
          <a:xfrm>
            <a:off x="822353" y="4648158"/>
            <a:ext cx="7300580" cy="4450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solidFill>
                  <a:schemeClr val="bg1"/>
                </a:solidFill>
              </a:rPr>
              <a:t>Reference method: Dam counts (video), a=0</a:t>
            </a: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922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FA68E3E-472C-6551-1635-DD9F80A11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D3818-A0F4-4977-3904-F201B8D1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D0894E-993A-56DD-973B-E918C2A98B5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E61F1-CE15-83D0-3792-E1FE3857A53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2C3770E-4EF4-AF3E-17C0-29927A90A42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D13BBFF-CF6A-6A02-69F8-6A477DDDC29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7252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34EF3A0-DB60-21EF-4260-E357BD70D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87249-FC20-6BCE-AE53-DDF74B67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12649A-E0B0-1A46-6D83-991D64019DA6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E34F0B-8CC0-2849-688A-C65D71246CB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15F3DCA-5B9A-D77B-3426-3609C33EC88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6A33A-030E-0ACB-85BF-ECB3A33D2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09" y="1113860"/>
            <a:ext cx="6794133" cy="3598767"/>
          </a:xfrm>
          <a:prstGeom prst="rect">
            <a:avLst/>
          </a:prstGeom>
        </p:spPr>
      </p:pic>
      <p:sp>
        <p:nvSpPr>
          <p:cNvPr id="2" name="Google Shape;93;p19">
            <a:extLst>
              <a:ext uri="{FF2B5EF4-FFF2-40B4-BE49-F238E27FC236}">
                <a16:creationId xmlns:a16="http://schemas.microsoft.com/office/drawing/2014/main" id="{F708A501-D612-450C-A608-4058A7E7DE27}"/>
              </a:ext>
            </a:extLst>
          </p:cNvPr>
          <p:cNvSpPr txBox="1">
            <a:spLocks/>
          </p:cNvSpPr>
          <p:nvPr/>
        </p:nvSpPr>
        <p:spPr>
          <a:xfrm>
            <a:off x="822353" y="4648158"/>
            <a:ext cx="7300580" cy="4450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solidFill>
                  <a:schemeClr val="bg1"/>
                </a:solidFill>
              </a:rPr>
              <a:t>Reference method: In-river weir count, a=0</a:t>
            </a: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006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DEB6B1C-7F12-99E2-A890-BD0735063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70CED-2307-1344-2C99-783631417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DD1368-7FEE-3A21-FA2E-F88C3C06A23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63EBB6-7AC6-409E-46A2-982109CF76A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1EE7A69-798D-A5D7-EAA4-8EADBA47D09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– all species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32AE47-AF63-44AC-D296-11C459F99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92" y="1113860"/>
            <a:ext cx="6783900" cy="3584615"/>
          </a:xfrm>
          <a:prstGeom prst="rect">
            <a:avLst/>
          </a:prstGeom>
        </p:spPr>
      </p:pic>
      <p:sp>
        <p:nvSpPr>
          <p:cNvPr id="19" name="Google Shape;93;p19">
            <a:extLst>
              <a:ext uri="{FF2B5EF4-FFF2-40B4-BE49-F238E27FC236}">
                <a16:creationId xmlns:a16="http://schemas.microsoft.com/office/drawing/2014/main" id="{9BD89DDF-090C-BB16-5511-F2FE26081E3B}"/>
              </a:ext>
            </a:extLst>
          </p:cNvPr>
          <p:cNvSpPr txBox="1">
            <a:spLocks/>
          </p:cNvSpPr>
          <p:nvPr/>
        </p:nvSpPr>
        <p:spPr>
          <a:xfrm>
            <a:off x="822353" y="4648158"/>
            <a:ext cx="7300580" cy="4450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solidFill>
                  <a:schemeClr val="bg1"/>
                </a:solidFill>
              </a:rPr>
              <a:t>Reference method: Dam counts + Expansion below dam, a=0</a:t>
            </a: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67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AC4ADAA-6A34-522C-7334-B3579D2C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37430-357C-731B-D134-9F36313CC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A541A1-D0B5-75C4-2BED-840391B5027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9C4E9F-D87B-E13C-0660-14FC28CC30B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D195E6E-B82D-6055-B474-8B2F45CCF77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3439AE9-C954-0E6E-74F9-75FE005F8841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342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E2035A9-B1BC-13AD-101A-9CC25BCFF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B5C26-526B-8904-9040-8CCF7905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5AE1F4-2786-BC48-D463-28F569DDF777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03FD9-1124-170A-7B04-6BA64A23BFFC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FF62EE6-86DA-9C00-3EDD-04228CA8DD7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FABCF53-2025-EADE-064F-5D783B6F598E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AUC population estimates and peak spawner counts tend to be at extremes in terms of bias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2652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32ECA4-B635-22E4-B270-0332EC263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704FC-71BC-DD46-3858-5FA6E277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F8CE49-E768-47EF-DBE4-84CCAA7C68D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EA3939-C4D5-4DE4-8254-20B7315753CD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29F9AB9-2E67-717E-0A54-2240B8960B9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000A1FE-97F3-4948-CD41-CE512DF8CA35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seem to be more difficult to count precisely than Chinook or steelhead</a:t>
            </a:r>
          </a:p>
        </p:txBody>
      </p:sp>
    </p:spTree>
    <p:extLst>
      <p:ext uri="{BB962C8B-B14F-4D97-AF65-F5344CB8AC3E}">
        <p14:creationId xmlns:p14="http://schemas.microsoft.com/office/powerpoint/2010/main" val="3803038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4D9DAC9-41B2-8915-9564-02067F94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CA197-84C2-1DE8-4CD5-33ADA257A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660C83-E453-DF56-E35D-4BB7D8D2AB2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DFAE58-CDD6-5E5D-14E6-EA502BD291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34E4F9A-BD87-9079-D811-B1EAF4409CC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E5EEC19-4BC2-F6F1-B9E2-D4340155224E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seem to be more difficult to count precisely than Chinook or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Dam counts, weir counts, and </a:t>
            </a:r>
            <a:r>
              <a:rPr lang="en-US" sz="2600" dirty="0" err="1">
                <a:solidFill>
                  <a:schemeClr val="bg1"/>
                </a:solidFill>
              </a:rPr>
              <a:t>redd</a:t>
            </a:r>
            <a:r>
              <a:rPr lang="en-US" sz="2600" dirty="0">
                <a:solidFill>
                  <a:schemeClr val="bg1"/>
                </a:solidFill>
              </a:rPr>
              <a:t> counts tend to be most precise</a:t>
            </a:r>
          </a:p>
        </p:txBody>
      </p:sp>
    </p:spTree>
    <p:extLst>
      <p:ext uri="{BB962C8B-B14F-4D97-AF65-F5344CB8AC3E}">
        <p14:creationId xmlns:p14="http://schemas.microsoft.com/office/powerpoint/2010/main" val="28350389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F2DFA2-590B-F46E-E44C-6D65C8B95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8F977-2FD2-B61E-F276-B01214A99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D77A29-B723-7BCA-77A0-EDB2A3012A5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EF557D-D7C5-C331-62F0-B3A71847776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BB27C8-4EFA-651F-2652-D154B34AFF7D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 &amp; 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176B126-48AF-25FB-47F8-755F4D69B446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2738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A1290F2-E7D4-090E-5D8A-A7A49F821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605EA-F665-62E5-9DFC-233F390F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0766F2-CE77-55C7-D9EB-C85152769EF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95DD4-075A-2718-4525-E9830BCE84B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3B61F7B-0E31-0A07-5FBE-437582B69F4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56BE6BA-A102-FD8D-27E3-34D0032CE419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765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C9621CF-62D7-48FA-F4C7-7EE88EB75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53A4D-9B25-30A2-73A0-3C9DA2F6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958D34-ED1E-8293-478B-399195B275CB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C7DB0-F0C5-91A5-13FE-C72146AE9A0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F927281-C950-9768-CE87-C127FC7F5F5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A544B00-C89D-1FD7-7DED-39BC2CBCCFD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Understanding bias and precision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5954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49507D4-1962-B2E2-D705-01ABE0A6E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89CAD-A35C-499A-6700-FB5DEAD35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1A8EF9-A9B2-580C-9ED1-BFBB7BDA614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FFD5DD-F817-6120-2CDF-3F6D3106C49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C951869-8A9F-3B79-9504-580ACA75EAF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5CCA6BC-BC6A-0948-3A93-735B84CDE26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Understanding bias and precision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Decisions such as ESA listing are dependent on accurate estimates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316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404CE4A-B1D3-702E-EA39-08E24F04A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BD8DD-EE3B-1F93-3651-F1E7A2A82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200065-A905-AAE8-0700-04091C20051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6564E5-A933-3609-2FF1-ACA0AE3C783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81F4687-DE7D-83B8-1979-C9F7024A291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BF2DC62-42A9-BFC6-558F-2FC9F69CF6AC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078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33BA6EC-15AA-74F2-4C0E-DBD575F86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D661F5-57BD-7830-FFA8-5F9CD22A0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4C3BED-FDA8-EB3D-4765-2CD00CD73F1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5003B9-E48B-1481-AD06-2321BBCEAB4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4066694-051A-DF0E-BB38-A803BFFD9CD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C6A2D06-D89C-C248-DDA3-CD9A31F2743D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2994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CCC62CD-0652-5CC6-259A-34C3F35F4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168F8-9251-9BB4-C54F-EE5FA3C8E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63E9B1-4BAC-AA77-0FAE-D67AB30B231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DF28D0-CA95-6C23-A944-0696CD28553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A00EB46D-0E74-0FDE-59FB-288017F8546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5759A63-66E3-0920-F909-CAE1FA39967A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Additional data to compare estimates?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Could similar data be available from 	Washington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489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F729CB6-3C07-4E78-11CA-14D1FF3A1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AA376-E470-EC0A-0C1B-FDD2303A2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8F1097-253D-6BD8-B26E-C52043D3BBA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096BD4-1C69-AE4E-B7F3-50196B03A72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AD1C83CB-BCA9-A659-562A-393E2E97525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98C6F2C-BA8D-B528-90AE-D8D8DF1C5D17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Additional data to compare estimates?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Could similar data be available from 	Washington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Effect of location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Could stream geomorphology impact 	survey accuracy?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7919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DBB4759-5ADA-3D69-E77C-ACADB5A32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C895A-FBBD-CB43-8737-6A5490B1D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FF845DBA-1FE1-8D7A-5665-B56292ED885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30909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Evaluating Salmonid </a:t>
            </a:r>
            <a:br>
              <a:rPr lang="en" dirty="0"/>
            </a:br>
            <a:r>
              <a:rPr lang="en" dirty="0"/>
              <a:t>Survey Methods for </a:t>
            </a:r>
            <a:br>
              <a:rPr lang="en" dirty="0"/>
            </a:br>
            <a:r>
              <a:rPr lang="en" dirty="0"/>
              <a:t>Precision and Bias</a:t>
            </a:r>
            <a:br>
              <a:rPr lang="en" dirty="0"/>
            </a:br>
            <a:br>
              <a:rPr lang="en" sz="2700" dirty="0"/>
            </a:br>
            <a:r>
              <a:rPr lang="en" sz="2700" dirty="0"/>
              <a:t>Brian McGreal – FISH 550</a:t>
            </a:r>
            <a:endParaRPr sz="2700" dirty="0"/>
          </a:p>
        </p:txBody>
      </p:sp>
    </p:spTree>
    <p:extLst>
      <p:ext uri="{BB962C8B-B14F-4D97-AF65-F5344CB8AC3E}">
        <p14:creationId xmlns:p14="http://schemas.microsoft.com/office/powerpoint/2010/main" val="2798532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94C882A-85A9-2F70-98F1-F8CDD3736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9BD1C-6709-688F-FBC2-41A04583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D01C6B-D71E-7BCE-67B2-E1BB538689B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FDB60F-93D9-FC83-C0BE-26FD800E0D2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B3D0AB2-6CC3-A7CE-06C7-FC68983148B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8646B00-17BF-C8D2-1E42-D308E619A4CB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976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A004095-ADEA-9868-BF17-61D53456F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D885B-B44E-A223-2A32-B9664EB7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3CBA4E-08E8-2B3F-269F-105648D6FCD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22CC2D-128B-F34E-E346-DEB72BC86B1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E0D21AE-A7B1-7BC7-CFEB-B58C3FF67CD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49567DC-212F-FC0D-3E3A-805FB7E0BC6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Commercial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97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1DB32E4-10DF-1835-F426-4FFEB0FE9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EFB42-4EE2-7394-CC8C-B3EB7A72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6E02A3-70CA-0DB0-F238-E3B7F13BF33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7B44BE-58ED-7CA9-DE77-E5C12CD72CC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BF33AB5-E140-72B2-07B7-6F60D3F16AF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1C6AA6F-BB5E-30A4-B219-0ECAF13A21D7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Commercial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1900" dirty="0">
                <a:solidFill>
                  <a:schemeClr val="bg1"/>
                </a:solidFill>
              </a:rPr>
              <a:t>$5.2 million in OR in 2023</a:t>
            </a:r>
          </a:p>
        </p:txBody>
      </p:sp>
    </p:spTree>
    <p:extLst>
      <p:ext uri="{BB962C8B-B14F-4D97-AF65-F5344CB8AC3E}">
        <p14:creationId xmlns:p14="http://schemas.microsoft.com/office/powerpoint/2010/main" val="27748499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767</TotalTime>
  <Words>1332</Words>
  <Application>Microsoft Office PowerPoint</Application>
  <PresentationFormat>On-screen Show (16:9)</PresentationFormat>
  <Paragraphs>251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Century Schoolbook</vt:lpstr>
      <vt:lpstr>Wingdings 2</vt:lpstr>
      <vt:lpstr>View</vt:lpstr>
      <vt:lpstr>Evaluating Salmonid  Survey Methods for  Precision and Bias  Brian McGreal – FISH 550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Evaluating Salmonid  Survey Methods for  Precision and Bias  Brian McGreal – FISH 550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Brian McGreal</cp:lastModifiedBy>
  <cp:revision>12</cp:revision>
  <dcterms:modified xsi:type="dcterms:W3CDTF">2025-06-05T19:43:50Z</dcterms:modified>
</cp:coreProperties>
</file>